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notesMasterIdLst>
    <p:notesMasterId r:id="rId17"/>
  </p:notesMasterIdLst>
  <p:sldIdLst>
    <p:sldId id="256" r:id="rId2"/>
    <p:sldId id="260" r:id="rId3"/>
    <p:sldId id="269" r:id="rId4"/>
    <p:sldId id="268" r:id="rId5"/>
    <p:sldId id="267" r:id="rId6"/>
    <p:sldId id="275" r:id="rId7"/>
    <p:sldId id="266" r:id="rId8"/>
    <p:sldId id="264" r:id="rId9"/>
    <p:sldId id="265" r:id="rId10"/>
    <p:sldId id="270" r:id="rId11"/>
    <p:sldId id="273" r:id="rId12"/>
    <p:sldId id="277" r:id="rId13"/>
    <p:sldId id="271" r:id="rId14"/>
    <p:sldId id="274" r:id="rId15"/>
    <p:sldId id="272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9" autoAdjust="0"/>
    <p:restoredTop sz="94660"/>
  </p:normalViewPr>
  <p:slideViewPr>
    <p:cSldViewPr snapToGrid="0">
      <p:cViewPr varScale="1">
        <p:scale>
          <a:sx n="65" d="100"/>
          <a:sy n="65" d="100"/>
        </p:scale>
        <p:origin x="51" y="81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21B7776-79E2-490A-BCF2-B241551509C1}" type="datetimeFigureOut">
              <a:rPr lang="fr-FR" smtClean="0"/>
              <a:t>15/10/2018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763248-9612-4532-AD3E-668BC93C20B2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051315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Never-</a:t>
            </a:r>
            <a:r>
              <a:rPr lang="fr-F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ending</a:t>
            </a:r>
            <a:r>
              <a:rPr lang="fr-FR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fr-FR" sz="1200" b="1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learning</a:t>
            </a:r>
            <a:endParaRPr lang="fr-F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T. Mitchell et al., 2018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Lifelong Machine Learning Systems: Beyond Learning Algorithms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/>
              <a:t>Daniel L. </a:t>
            </a:r>
            <a:r>
              <a:rPr lang="fr-FR" dirty="0" err="1"/>
              <a:t>Silver</a:t>
            </a:r>
            <a:r>
              <a:rPr lang="fr-FR" dirty="0"/>
              <a:t>, 2013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dirty="0"/>
          </a:p>
          <a:p>
            <a:r>
              <a:rPr lang="en-US" sz="1200" dirty="0"/>
              <a:t>Convergence and No-Regret in Multiagent Learning</a:t>
            </a:r>
          </a:p>
          <a:p>
            <a:r>
              <a:rPr lang="fr-FR" dirty="0"/>
              <a:t>	Michael Bowling et al., 2004</a:t>
            </a:r>
          </a:p>
          <a:p>
            <a:r>
              <a:rPr lang="fr-FR" sz="1200" dirty="0"/>
              <a:t>Emergent </a:t>
            </a:r>
            <a:r>
              <a:rPr lang="fr-FR" sz="1200" dirty="0" err="1"/>
              <a:t>Complexity</a:t>
            </a:r>
            <a:r>
              <a:rPr lang="fr-FR" sz="1200" dirty="0"/>
              <a:t> via multi-agent </a:t>
            </a:r>
            <a:r>
              <a:rPr lang="fr-FR" sz="1200" dirty="0" err="1"/>
              <a:t>competition</a:t>
            </a:r>
            <a:endParaRPr lang="fr-FR" sz="1200" dirty="0"/>
          </a:p>
          <a:p>
            <a:r>
              <a:rPr lang="fr-FR" dirty="0"/>
              <a:t>	</a:t>
            </a:r>
            <a:r>
              <a:rPr lang="fr-FR" dirty="0" err="1"/>
              <a:t>Bansal</a:t>
            </a:r>
            <a:r>
              <a:rPr lang="fr-FR" dirty="0"/>
              <a:t> et al., 2017</a:t>
            </a:r>
          </a:p>
          <a:p>
            <a:r>
              <a:rPr lang="fr-FR" sz="1200" dirty="0"/>
              <a:t>Learning </a:t>
            </a:r>
            <a:r>
              <a:rPr lang="fr-FR" sz="1200" dirty="0" err="1"/>
              <a:t>with</a:t>
            </a:r>
            <a:r>
              <a:rPr lang="fr-FR" sz="1200" dirty="0"/>
              <a:t> </a:t>
            </a:r>
            <a:r>
              <a:rPr lang="fr-FR" sz="1200" dirty="0" err="1"/>
              <a:t>Opponent</a:t>
            </a:r>
            <a:r>
              <a:rPr lang="fr-FR" sz="1200" dirty="0"/>
              <a:t>-Learning </a:t>
            </a:r>
            <a:r>
              <a:rPr lang="fr-FR" sz="1200" dirty="0" err="1"/>
              <a:t>Awareness</a:t>
            </a:r>
            <a:endParaRPr lang="fr-FR" sz="1200" dirty="0"/>
          </a:p>
          <a:p>
            <a:r>
              <a:rPr lang="fr-FR" dirty="0"/>
              <a:t>	</a:t>
            </a:r>
            <a:r>
              <a:rPr lang="fr-FR" dirty="0" err="1"/>
              <a:t>Foerster</a:t>
            </a:r>
            <a:r>
              <a:rPr lang="fr-FR" dirty="0"/>
              <a:t> et al. 2018</a:t>
            </a:r>
          </a:p>
          <a:p>
            <a:endParaRPr lang="fr-FR" dirty="0"/>
          </a:p>
          <a:p>
            <a:endParaRPr lang="en-US" dirty="0"/>
          </a:p>
          <a:p>
            <a:endParaRPr lang="fr-FR" dirty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763248-9612-4532-AD3E-668BC93C20B2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245073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8EAB06-1619-4761-914D-FF9D80D8F967}" type="datetime1">
              <a:rPr lang="fr-FR" smtClean="0"/>
              <a:t>15/10/2018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963233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386BB8-B7FE-40D0-B0FF-57494F6A60CE}" type="datetime1">
              <a:rPr lang="fr-FR" smtClean="0"/>
              <a:t>15/10/2018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292091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714DCA-91DE-4860-BBE3-A9F4260BDD23}" type="datetime1">
              <a:rPr lang="fr-FR" smtClean="0"/>
              <a:t>15/10/2018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0387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E2CAC6-823A-42C5-B471-858DA550E0DF}" type="datetime1">
              <a:rPr lang="fr-FR" smtClean="0"/>
              <a:t>15/10/2018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576205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9F73F1-6605-4B8C-94BD-8B3519E4DA38}" type="datetime1">
              <a:rPr lang="fr-FR" smtClean="0"/>
              <a:t>15/10/2018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45062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FB6869-C334-478B-9D8E-D93283E88C01}" type="datetime1">
              <a:rPr lang="fr-FR" smtClean="0"/>
              <a:t>15/10/2018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77595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accent1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D3C16A-635B-4E2E-9F6E-DC9AEC6A67AE}" type="datetime1">
              <a:rPr lang="fr-FR" smtClean="0"/>
              <a:t>15/10/2018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86829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519F2D6-2EDA-48BA-8A5D-D083BF5C1354}" type="datetime1">
              <a:rPr lang="fr-FR" smtClean="0"/>
              <a:t>15/10/2018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07091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53582A-52F4-4EBC-9D13-A3FC1E7C35E4}" type="datetime1">
              <a:rPr lang="fr-FR" smtClean="0"/>
              <a:t>15/10/2018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4876897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56A10-EE27-4AAA-ADED-20118D5FD8E2}" type="datetime1">
              <a:rPr lang="fr-FR" smtClean="0"/>
              <a:t>15/10/2018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42518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2D6B79-6B43-4F52-BDBE-BC72528D2310}" type="datetime1">
              <a:rPr lang="fr-FR" smtClean="0"/>
              <a:t>15/10/2018</a:t>
            </a:fld>
            <a:endParaRPr lang="fr-FR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758119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978806FB-F750-4EED-ABD0-DA7F806FE28F}" type="datetime1">
              <a:rPr lang="fr-FR" smtClean="0"/>
              <a:t>15/10/2018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tx1">
                    <a:alpha val="20000"/>
                  </a:schemeClr>
                </a:solidFill>
                <a:latin typeface="+mj-lt"/>
              </a:defRPr>
            </a:lvl1pPr>
          </a:lstStyle>
          <a:p>
            <a:fld id="{2ABB04CB-A635-4D53-9F58-7FC18731AECC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72506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gif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51579B4-4959-4283-8F7C-9B34BDBC2C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03504" y="2828259"/>
            <a:ext cx="10782300" cy="1752287"/>
          </a:xfrm>
        </p:spPr>
        <p:txBody>
          <a:bodyPr>
            <a:normAutofit/>
          </a:bodyPr>
          <a:lstStyle/>
          <a:p>
            <a:pPr algn="ctr"/>
            <a:r>
              <a:rPr lang="fr-FR" sz="4400" b="1" dirty="0"/>
              <a:t>Adaptation continue en environnement non stationnaire et compétitif via méta-apprentissage</a:t>
            </a:r>
            <a:br>
              <a:rPr lang="fr-FR" sz="4400" b="1" dirty="0"/>
            </a:br>
            <a:r>
              <a:rPr lang="fr-FR" sz="2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Al-</a:t>
            </a:r>
            <a:r>
              <a:rPr lang="fr-FR" sz="2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Shedivat</a:t>
            </a:r>
            <a:r>
              <a:rPr lang="fr-FR" sz="2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et al. ICLR 2018</a:t>
            </a:r>
            <a:endParaRPr lang="fr-FR" sz="2400" b="1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6D29116B-68AF-4BE0-B523-B96C05B042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4727" y="6230769"/>
            <a:ext cx="4152533" cy="466133"/>
          </a:xfrm>
        </p:spPr>
        <p:txBody>
          <a:bodyPr>
            <a:noAutofit/>
          </a:bodyPr>
          <a:lstStyle/>
          <a:p>
            <a:r>
              <a:rPr lang="fr-FR" sz="3600" dirty="0"/>
              <a:t>UQAC - Lecoq Simon</a:t>
            </a:r>
          </a:p>
        </p:txBody>
      </p:sp>
      <p:sp>
        <p:nvSpPr>
          <p:cNvPr id="9" name="Sous-titre 2">
            <a:extLst>
              <a:ext uri="{FF2B5EF4-FFF2-40B4-BE49-F238E27FC236}">
                <a16:creationId xmlns:a16="http://schemas.microsoft.com/office/drawing/2014/main" id="{32C58E6A-E486-4CAC-9564-11BD88A539EE}"/>
              </a:ext>
            </a:extLst>
          </p:cNvPr>
          <p:cNvSpPr txBox="1">
            <a:spLocks/>
          </p:cNvSpPr>
          <p:nvPr/>
        </p:nvSpPr>
        <p:spPr>
          <a:xfrm>
            <a:off x="1481899" y="2362467"/>
            <a:ext cx="9228201" cy="46613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fr-FR" dirty="0"/>
              <a:t>Analyse d’article</a:t>
            </a:r>
          </a:p>
        </p:txBody>
      </p:sp>
    </p:spTree>
    <p:extLst>
      <p:ext uri="{BB962C8B-B14F-4D97-AF65-F5344CB8AC3E}">
        <p14:creationId xmlns:p14="http://schemas.microsoft.com/office/powerpoint/2010/main" val="24698760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Résultats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8D6936-68A3-4B69-95E6-ECEC8910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10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5E51098-F94F-4EE6-8B6F-3CDA7BD39C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1522" y="2082016"/>
            <a:ext cx="9168954" cy="20509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323BE743-825E-4CA0-99A8-04C549F551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8499" y="4418393"/>
            <a:ext cx="5715000" cy="20478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0830B6AC-EE21-4EEE-9AA8-079609988596}"/>
              </a:ext>
            </a:extLst>
          </p:cNvPr>
          <p:cNvSpPr txBox="1"/>
          <p:nvPr/>
        </p:nvSpPr>
        <p:spPr>
          <a:xfrm>
            <a:off x="2781249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Test de motricité</a:t>
            </a:r>
            <a:endParaRPr lang="fr-FR" sz="2400" dirty="0"/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FB3FF84-87EE-4968-99EF-95A75A9C3E65}"/>
              </a:ext>
            </a:extLst>
          </p:cNvPr>
          <p:cNvSpPr txBox="1"/>
          <p:nvPr/>
        </p:nvSpPr>
        <p:spPr>
          <a:xfrm>
            <a:off x="4328848" y="6003838"/>
            <a:ext cx="92785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MLP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6141994-55BC-4F62-9E3C-FDA1A9E6BE17}"/>
              </a:ext>
            </a:extLst>
          </p:cNvPr>
          <p:cNvSpPr txBox="1"/>
          <p:nvPr/>
        </p:nvSpPr>
        <p:spPr>
          <a:xfrm>
            <a:off x="6210319" y="6003839"/>
            <a:ext cx="33986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MLP + Meta-update</a:t>
            </a:r>
          </a:p>
        </p:txBody>
      </p:sp>
    </p:spTree>
    <p:extLst>
      <p:ext uri="{BB962C8B-B14F-4D97-AF65-F5344CB8AC3E}">
        <p14:creationId xmlns:p14="http://schemas.microsoft.com/office/powerpoint/2010/main" val="833130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Résultats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8D6936-68A3-4B69-95E6-ECEC8910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11</a:t>
            </a:fld>
            <a:endParaRPr lang="fr-FR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07F65D-E234-4E5C-A12C-6FD01000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4247" y="2810039"/>
            <a:ext cx="8803506" cy="1924487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04D5F2C6-A60D-40BD-8B1A-765A9BA4E9E4}"/>
              </a:ext>
            </a:extLst>
          </p:cNvPr>
          <p:cNvSpPr txBox="1"/>
          <p:nvPr/>
        </p:nvSpPr>
        <p:spPr>
          <a:xfrm>
            <a:off x="2781249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Compétition de Sumo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8157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Résultats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58D6936-68A3-4B69-95E6-ECEC89106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12</a:t>
            </a:fld>
            <a:endParaRPr lang="fr-FR"/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04D5F2C6-A60D-40BD-8B1A-765A9BA4E9E4}"/>
              </a:ext>
            </a:extLst>
          </p:cNvPr>
          <p:cNvSpPr txBox="1"/>
          <p:nvPr/>
        </p:nvSpPr>
        <p:spPr>
          <a:xfrm>
            <a:off x="2781249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Compétition de Sumo</a:t>
            </a:r>
            <a:endParaRPr lang="fr-FR" sz="2400" dirty="0"/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9B105C2-3E1C-4B7C-8544-A31F225C1B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46" y="2306574"/>
            <a:ext cx="6460763" cy="3837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23297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Critique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90E647-A7BD-4E6B-A358-018D488D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13</a:t>
            </a:fld>
            <a:endParaRPr lang="fr-FR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1377D15-82A5-4179-9EEB-E2BC56E8E3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9313" y="2471650"/>
            <a:ext cx="9093373" cy="2106848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1FBF45C1-4249-4280-9461-4E99B52B5532}"/>
              </a:ext>
            </a:extLst>
          </p:cNvPr>
          <p:cNvSpPr txBox="1"/>
          <p:nvPr/>
        </p:nvSpPr>
        <p:spPr>
          <a:xfrm>
            <a:off x="2781249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Limitations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3961521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Critique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490E647-A7BD-4E6B-A358-018D488DDD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14</a:t>
            </a:fld>
            <a:endParaRPr lang="fr-F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8453E96E-6BE4-4649-B512-F6CB2214C0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8624" y="2483759"/>
            <a:ext cx="5715000" cy="3219450"/>
          </a:xfrm>
          <a:prstGeom prst="rect">
            <a:avLst/>
          </a:prstGeom>
        </p:spPr>
      </p:pic>
      <p:sp>
        <p:nvSpPr>
          <p:cNvPr id="14" name="ZoneTexte 13">
            <a:extLst>
              <a:ext uri="{FF2B5EF4-FFF2-40B4-BE49-F238E27FC236}">
                <a16:creationId xmlns:a16="http://schemas.microsoft.com/office/drawing/2014/main" id="{54BBA27D-0FCF-4A48-8F6A-9BA28B74AB09}"/>
              </a:ext>
            </a:extLst>
          </p:cNvPr>
          <p:cNvSpPr txBox="1"/>
          <p:nvPr/>
        </p:nvSpPr>
        <p:spPr>
          <a:xfrm>
            <a:off x="2781249" y="1198578"/>
            <a:ext cx="48165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Coopération dans la compétitivité</a:t>
            </a:r>
            <a:endParaRPr lang="fr-FR" sz="2400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55E24358-D34F-4E03-88DA-28897EA0CD9F}"/>
              </a:ext>
            </a:extLst>
          </p:cNvPr>
          <p:cNvSpPr txBox="1"/>
          <p:nvPr/>
        </p:nvSpPr>
        <p:spPr>
          <a:xfrm>
            <a:off x="4210503" y="5722523"/>
            <a:ext cx="45207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: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Deepmind</a:t>
            </a:r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– Capture de drapeau sur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Quake</a:t>
            </a:r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3</a:t>
            </a:r>
          </a:p>
        </p:txBody>
      </p:sp>
    </p:spTree>
    <p:extLst>
      <p:ext uri="{BB962C8B-B14F-4D97-AF65-F5344CB8AC3E}">
        <p14:creationId xmlns:p14="http://schemas.microsoft.com/office/powerpoint/2010/main" val="10384309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Conclusion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A1844B6-D8F7-4010-BC8E-2A388C8FD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3878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ZoneTexte 46">
            <a:extLst>
              <a:ext uri="{FF2B5EF4-FFF2-40B4-BE49-F238E27FC236}">
                <a16:creationId xmlns:a16="http://schemas.microsoft.com/office/drawing/2014/main" id="{2280BD3D-793C-4D47-851B-80635BCE97CC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28D445B-8617-43F0-9E49-0C12E2E3DA0E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EE6B6920-8D0C-429E-B388-457925C1A132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070B6B74-DF07-4103-9CF7-D8A681B16E9B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6DDC3732-3B82-4C88-A661-7EA633064FBC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3066618-8EAE-436D-B05C-632919ECB8DE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3D1323FB-33F5-4324-82AF-4146CDEF64E0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54" name="Espace réservé du numéro de diapositive 53">
            <a:extLst>
              <a:ext uri="{FF2B5EF4-FFF2-40B4-BE49-F238E27FC236}">
                <a16:creationId xmlns:a16="http://schemas.microsoft.com/office/drawing/2014/main" id="{8B5807ED-F183-4870-8198-A4CBF102D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2</a:t>
            </a:fld>
            <a:endParaRPr lang="fr-FR" dirty="0"/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1E54812-7016-4DE2-8BDD-A89DD4D56153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Plan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81F769AE-C10E-49F9-BDE6-49FC934960E1}"/>
              </a:ext>
            </a:extLst>
          </p:cNvPr>
          <p:cNvSpPr txBox="1"/>
          <p:nvPr/>
        </p:nvSpPr>
        <p:spPr>
          <a:xfrm>
            <a:off x="1355652" y="1770322"/>
            <a:ext cx="320571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2400" b="1" dirty="0"/>
              <a:t>Contexte</a:t>
            </a:r>
          </a:p>
          <a:p>
            <a:pPr marL="342900" indent="-342900">
              <a:buAutoNum type="arabicPeriod"/>
            </a:pPr>
            <a:r>
              <a:rPr lang="fr-FR" sz="2400" b="1" dirty="0"/>
              <a:t>Prérequis</a:t>
            </a:r>
          </a:p>
          <a:p>
            <a:pPr marL="342900" indent="-342900">
              <a:buAutoNum type="arabicPeriod"/>
            </a:pPr>
            <a:r>
              <a:rPr lang="fr-FR" sz="2400" b="1" dirty="0"/>
              <a:t>Travaux connexes</a:t>
            </a:r>
          </a:p>
          <a:p>
            <a:pPr marL="342900" indent="-342900">
              <a:buAutoNum type="arabicPeriod"/>
            </a:pPr>
            <a:r>
              <a:rPr lang="fr-FR" sz="2400" b="1" dirty="0"/>
              <a:t>Proposition</a:t>
            </a:r>
          </a:p>
          <a:p>
            <a:pPr marL="342900" indent="-342900">
              <a:buAutoNum type="arabicPeriod"/>
            </a:pPr>
            <a:r>
              <a:rPr lang="fr-FR" sz="2400" b="1" dirty="0"/>
              <a:t>Résultats</a:t>
            </a:r>
          </a:p>
          <a:p>
            <a:pPr marL="342900" indent="-342900">
              <a:buAutoNum type="arabicPeriod"/>
            </a:pPr>
            <a:r>
              <a:rPr lang="fr-FR" sz="2400" b="1" dirty="0"/>
              <a:t>Critique</a:t>
            </a:r>
          </a:p>
          <a:p>
            <a:pPr marL="342900" indent="-342900">
              <a:buAutoNum type="arabicPeriod"/>
            </a:pPr>
            <a:r>
              <a:rPr lang="fr-FR" sz="2400" b="1" dirty="0"/>
              <a:t>Conclusion</a:t>
            </a:r>
          </a:p>
        </p:txBody>
      </p:sp>
    </p:spTree>
    <p:extLst>
      <p:ext uri="{BB962C8B-B14F-4D97-AF65-F5344CB8AC3E}">
        <p14:creationId xmlns:p14="http://schemas.microsoft.com/office/powerpoint/2010/main" val="525400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ZoneTexte 8">
            <a:extLst>
              <a:ext uri="{FF2B5EF4-FFF2-40B4-BE49-F238E27FC236}">
                <a16:creationId xmlns:a16="http://schemas.microsoft.com/office/drawing/2014/main" id="{9E96DED6-8AF6-4219-BD67-975C178F8479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D71D3E2E-CCD3-4B24-970D-F0482552415D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CD4D307B-4F8B-412A-AF3E-4A0815D1AA76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AB13BFD-8A03-4425-83DE-3049A5B065F5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CB21EF75-0661-48E9-8F69-8F0D9B6539E3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768A2418-8B45-4E9E-BAAB-82CC83CF0510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29819995-D5EE-4EE3-88DA-3D99C89B2242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Contexte</a:t>
            </a: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EB47AE0F-522B-4803-B544-6F733CBC28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5282" y="2289557"/>
            <a:ext cx="2645994" cy="2645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4" name="Image 43">
            <a:extLst>
              <a:ext uri="{FF2B5EF4-FFF2-40B4-BE49-F238E27FC236}">
                <a16:creationId xmlns:a16="http://schemas.microsoft.com/office/drawing/2014/main" id="{57893F15-430F-496B-9E18-3609D57C3B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543" y="2289557"/>
            <a:ext cx="2645994" cy="2645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0576FD9-1948-435C-9785-56C4FA71B1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3</a:t>
            </a:fld>
            <a:endParaRPr lang="fr-FR" dirty="0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1DFEDE1A-7FCE-4A68-97FB-1404D3E540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0066" y="2289557"/>
            <a:ext cx="2645994" cy="2645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FBC0A7ED-564A-46C7-9D4D-A604805783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804" y="2289557"/>
            <a:ext cx="2645994" cy="26459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DCCBF593-74D0-496B-9728-CF654229A876}"/>
              </a:ext>
            </a:extLst>
          </p:cNvPr>
          <p:cNvSpPr txBox="1"/>
          <p:nvPr/>
        </p:nvSpPr>
        <p:spPr>
          <a:xfrm>
            <a:off x="569362" y="4935551"/>
            <a:ext cx="267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des images : Stats and bots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03B19D0-FE46-4FE1-9A9D-93EBC746DF3C}"/>
              </a:ext>
            </a:extLst>
          </p:cNvPr>
          <p:cNvSpPr txBox="1"/>
          <p:nvPr/>
        </p:nvSpPr>
        <p:spPr>
          <a:xfrm>
            <a:off x="8882388" y="4944316"/>
            <a:ext cx="267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de l’image : AFP</a:t>
            </a:r>
          </a:p>
        </p:txBody>
      </p:sp>
    </p:spTree>
    <p:extLst>
      <p:ext uri="{BB962C8B-B14F-4D97-AF65-F5344CB8AC3E}">
        <p14:creationId xmlns:p14="http://schemas.microsoft.com/office/powerpoint/2010/main" val="16107901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>
            <a:extLst>
              <a:ext uri="{FF2B5EF4-FFF2-40B4-BE49-F238E27FC236}">
                <a16:creationId xmlns:a16="http://schemas.microsoft.com/office/drawing/2014/main" id="{F44F92E3-5C35-4BF2-9A44-15E2D77DD2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7858" y="2599792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22FE3C6-4C7A-4FDF-ADEF-FE5B14742F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4471" y="2573802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Prérequis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5987705E-A639-4589-A491-4FB6484FFB4F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E700C31-3DE5-49AC-BC99-25A926430C29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166026CF-D5A9-4BB5-A156-95543502BCA6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DE9FD429-3EDA-45D2-A82C-A273FC91783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8BEB55BF-96BD-4C3C-804B-AE06C4DBBE8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52899A5-722A-4303-A1A2-763DCE2ABB98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37583A4-4825-44A8-A414-580F1D897E64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5F8E77B-AED1-43D7-A17C-1A6BC47DB4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4</a:t>
            </a:fld>
            <a:endParaRPr lang="fr-FR"/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91983764-F6AF-4DE1-845E-A4521D95392A}"/>
              </a:ext>
            </a:extLst>
          </p:cNvPr>
          <p:cNvSpPr txBox="1"/>
          <p:nvPr/>
        </p:nvSpPr>
        <p:spPr>
          <a:xfrm>
            <a:off x="6864872" y="1934328"/>
            <a:ext cx="267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Non stationnarité 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1D5FC033-0BDA-4F0C-ADFF-D983D0D1DFB9}"/>
              </a:ext>
            </a:extLst>
          </p:cNvPr>
          <p:cNvSpPr txBox="1"/>
          <p:nvPr/>
        </p:nvSpPr>
        <p:spPr>
          <a:xfrm>
            <a:off x="2047499" y="1934328"/>
            <a:ext cx="316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Méta-apprentissage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85E6A53F-0F79-40B0-8C2D-666E3159163E}"/>
              </a:ext>
            </a:extLst>
          </p:cNvPr>
          <p:cNvSpPr txBox="1"/>
          <p:nvPr/>
        </p:nvSpPr>
        <p:spPr>
          <a:xfrm>
            <a:off x="6723556" y="5445157"/>
            <a:ext cx="267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de l’image : giphy.com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C53B054D-7947-423D-AEF2-F1284A93088A}"/>
              </a:ext>
            </a:extLst>
          </p:cNvPr>
          <p:cNvSpPr txBox="1"/>
          <p:nvPr/>
        </p:nvSpPr>
        <p:spPr>
          <a:xfrm>
            <a:off x="2166497" y="5451403"/>
            <a:ext cx="26766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: Berkeley AI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research</a:t>
            </a:r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lab</a:t>
            </a:r>
            <a:endParaRPr lang="fr-FR" sz="14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64246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Travaux connexes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2E471C0F-DD9A-4476-B59D-4CB71C5F564E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77F529F4-C97F-4AEE-9B4A-63775833E126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74F6818-0600-4C17-A7EC-C4D7FAFDC8A0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75561442-AB86-4CC6-BE91-9F5B66690D50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2814D545-C349-417B-A406-16EBD7BDD321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41FC1482-B987-4AA4-A9EB-28FCF815B2C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E5A00D1A-8F9B-4DF4-8481-A4264398F045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C83EB2-7CFB-42A1-87E1-6D9F3EA02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5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46AAAB9-7814-4038-8CC1-E6B09119D1DE}"/>
              </a:ext>
            </a:extLst>
          </p:cNvPr>
          <p:cNvSpPr txBox="1"/>
          <p:nvPr/>
        </p:nvSpPr>
        <p:spPr>
          <a:xfrm>
            <a:off x="6337695" y="2397122"/>
            <a:ext cx="4953278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Apprentissage perpétuel</a:t>
            </a:r>
          </a:p>
          <a:p>
            <a:pPr algn="ctr"/>
            <a:r>
              <a:rPr lang="fr-FR" sz="2800" b="1" dirty="0"/>
              <a:t>« Never </a:t>
            </a:r>
            <a:r>
              <a:rPr lang="fr-FR" sz="2800" b="1" dirty="0" err="1"/>
              <a:t>ending</a:t>
            </a:r>
            <a:r>
              <a:rPr lang="fr-FR" sz="2800" b="1" dirty="0"/>
              <a:t> </a:t>
            </a:r>
            <a:r>
              <a:rPr lang="fr-FR" sz="2800" b="1" dirty="0" err="1"/>
              <a:t>learning</a:t>
            </a:r>
            <a:r>
              <a:rPr lang="fr-FR" sz="2800" b="1" dirty="0"/>
              <a:t> »</a:t>
            </a:r>
            <a:endParaRPr lang="fr-FR" dirty="0"/>
          </a:p>
          <a:p>
            <a:pPr algn="ctr"/>
            <a:r>
              <a:rPr lang="fr-FR" dirty="0"/>
              <a:t>Carlson et al., 2010</a:t>
            </a:r>
          </a:p>
          <a:p>
            <a:pPr algn="ctr"/>
            <a:r>
              <a:rPr lang="fr-FR" dirty="0"/>
              <a:t>T. Mitchell et al., 2018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003666D3-2480-4DCF-A18C-BB751BB728FE}"/>
              </a:ext>
            </a:extLst>
          </p:cNvPr>
          <p:cNvSpPr txBox="1"/>
          <p:nvPr/>
        </p:nvSpPr>
        <p:spPr>
          <a:xfrm>
            <a:off x="518349" y="2413085"/>
            <a:ext cx="4822736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Apprentissage continu </a:t>
            </a:r>
          </a:p>
          <a:p>
            <a:pPr algn="ctr"/>
            <a:r>
              <a:rPr lang="fr-FR" sz="2800" b="1" dirty="0"/>
              <a:t>« </a:t>
            </a:r>
            <a:r>
              <a:rPr lang="fr-FR" sz="2800" b="1" dirty="0" err="1"/>
              <a:t>Lifelong</a:t>
            </a:r>
            <a:r>
              <a:rPr lang="fr-FR" sz="2800" b="1" dirty="0"/>
              <a:t> </a:t>
            </a:r>
            <a:r>
              <a:rPr lang="fr-FR" sz="2800" b="1" dirty="0" err="1"/>
              <a:t>learning</a:t>
            </a:r>
            <a:r>
              <a:rPr lang="fr-FR" sz="2800" b="1" dirty="0"/>
              <a:t> »</a:t>
            </a:r>
            <a:endParaRPr lang="fr-FR" dirty="0"/>
          </a:p>
          <a:p>
            <a:pPr algn="ctr"/>
            <a:r>
              <a:rPr lang="fr-FR" dirty="0"/>
              <a:t>Daniel L. </a:t>
            </a:r>
            <a:r>
              <a:rPr lang="fr-FR" dirty="0" err="1"/>
              <a:t>Silver</a:t>
            </a:r>
            <a:r>
              <a:rPr lang="fr-FR" dirty="0"/>
              <a:t> et al., 2013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7CB73D39-65F8-4FD5-BE36-BB7667CC4265}"/>
              </a:ext>
            </a:extLst>
          </p:cNvPr>
          <p:cNvSpPr txBox="1"/>
          <p:nvPr/>
        </p:nvSpPr>
        <p:spPr>
          <a:xfrm>
            <a:off x="3234627" y="4860482"/>
            <a:ext cx="557970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Environnements multi-agents</a:t>
            </a:r>
          </a:p>
          <a:p>
            <a:pPr algn="ctr"/>
            <a:r>
              <a:rPr lang="fr-FR" dirty="0"/>
              <a:t>Michael Bowling et al., 2004</a:t>
            </a:r>
          </a:p>
          <a:p>
            <a:pPr algn="ctr"/>
            <a:r>
              <a:rPr lang="fr-FR" dirty="0"/>
              <a:t>	</a:t>
            </a:r>
            <a:r>
              <a:rPr lang="fr-FR" dirty="0" err="1"/>
              <a:t>Foerster</a:t>
            </a:r>
            <a:r>
              <a:rPr lang="fr-FR" dirty="0"/>
              <a:t> et al., 2018</a:t>
            </a:r>
          </a:p>
        </p:txBody>
      </p:sp>
    </p:spTree>
    <p:extLst>
      <p:ext uri="{BB962C8B-B14F-4D97-AF65-F5344CB8AC3E}">
        <p14:creationId xmlns:p14="http://schemas.microsoft.com/office/powerpoint/2010/main" val="2506797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Proposition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0548F8-0DE6-43DA-BB55-915861BE045F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CE5C2E9-9E0D-4105-A9B1-0ADAB43D735B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584719D-1232-4E04-B408-97CBCD67A82E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BE29D00-4C74-471A-9E0E-89D069B3E288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9A281E9-0F32-4D5B-AA7A-30B040255F82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FCBBFF5-B6DC-4DEB-911D-8FA99FA9C4D3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80F9640-3131-4342-9F48-5FC39631A77C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04610A-A60D-4A90-A669-1A6436C8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6</a:t>
            </a:fld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321E27B6-0BA3-4F73-930A-33F245CC71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38661" y="3202672"/>
            <a:ext cx="3114675" cy="6667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63AC389E-F345-42E2-A0E3-D153CF743984}"/>
              </a:ext>
            </a:extLst>
          </p:cNvPr>
          <p:cNvSpPr/>
          <p:nvPr/>
        </p:nvSpPr>
        <p:spPr>
          <a:xfrm>
            <a:off x="2640787" y="2359021"/>
            <a:ext cx="69104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Model-Agnostic Meta-Learning for Fast Adaptation of Deep Networks </a:t>
            </a:r>
          </a:p>
          <a:p>
            <a:pPr algn="ctr"/>
            <a:r>
              <a:rPr lang="en-US" dirty="0">
                <a:solidFill>
                  <a:schemeClr val="accent1">
                    <a:lumMod val="20000"/>
                    <a:lumOff val="80000"/>
                  </a:schemeClr>
                </a:solidFill>
              </a:rPr>
              <a:t>Finn et al., 2017</a:t>
            </a:r>
          </a:p>
        </p:txBody>
      </p:sp>
    </p:spTree>
    <p:extLst>
      <p:ext uri="{BB962C8B-B14F-4D97-AF65-F5344CB8AC3E}">
        <p14:creationId xmlns:p14="http://schemas.microsoft.com/office/powerpoint/2010/main" val="23658611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Proposition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B40548F8-0DE6-43DA-BB55-915861BE045F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BCE5C2E9-9E0D-4105-A9B1-0ADAB43D735B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3584719D-1232-4E04-B408-97CBCD67A82E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DBE29D00-4C74-471A-9E0E-89D069B3E288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09A281E9-0F32-4D5B-AA7A-30B040255F82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1FCBBFF5-B6DC-4DEB-911D-8FA99FA9C4D3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C80F9640-3131-4342-9F48-5FC39631A77C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D04610A-A60D-4A90-A669-1A6436C84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7</a:t>
            </a:fld>
            <a:endParaRPr lang="fr-FR"/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A0B54CA-A411-4EC4-A275-BE1C0E3A7E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43" y="2091998"/>
            <a:ext cx="6399555" cy="3766175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A53C398-1234-4574-BE31-4D773DBA13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40" y="2091997"/>
            <a:ext cx="6399555" cy="3766175"/>
          </a:xfrm>
          <a:prstGeom prst="rect">
            <a:avLst/>
          </a:prstGeom>
        </p:spPr>
      </p:pic>
      <p:pic>
        <p:nvPicPr>
          <p:cNvPr id="57" name="Image 56">
            <a:extLst>
              <a:ext uri="{FF2B5EF4-FFF2-40B4-BE49-F238E27FC236}">
                <a16:creationId xmlns:a16="http://schemas.microsoft.com/office/drawing/2014/main" id="{37F1BB04-56D9-4D2A-AE3B-36000A5156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39" y="2091996"/>
            <a:ext cx="6399556" cy="3766176"/>
          </a:xfrm>
          <a:prstGeom prst="rect">
            <a:avLst/>
          </a:prstGeom>
        </p:spPr>
      </p:pic>
      <p:pic>
        <p:nvPicPr>
          <p:cNvPr id="59" name="Image 58">
            <a:extLst>
              <a:ext uri="{FF2B5EF4-FFF2-40B4-BE49-F238E27FC236}">
                <a16:creationId xmlns:a16="http://schemas.microsoft.com/office/drawing/2014/main" id="{88482909-A534-4A0D-9135-CD15B5ACE3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39" y="2084843"/>
            <a:ext cx="6399556" cy="3766176"/>
          </a:xfrm>
          <a:prstGeom prst="rect">
            <a:avLst/>
          </a:prstGeom>
        </p:spPr>
      </p:pic>
      <p:pic>
        <p:nvPicPr>
          <p:cNvPr id="61" name="Image 60">
            <a:extLst>
              <a:ext uri="{FF2B5EF4-FFF2-40B4-BE49-F238E27FC236}">
                <a16:creationId xmlns:a16="http://schemas.microsoft.com/office/drawing/2014/main" id="{068D1026-473C-42AA-A67E-BAD0EDE80A9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36" y="2099151"/>
            <a:ext cx="6399556" cy="3766176"/>
          </a:xfrm>
          <a:prstGeom prst="rect">
            <a:avLst/>
          </a:prstGeom>
        </p:spPr>
      </p:pic>
      <p:pic>
        <p:nvPicPr>
          <p:cNvPr id="63" name="Image 62">
            <a:extLst>
              <a:ext uri="{FF2B5EF4-FFF2-40B4-BE49-F238E27FC236}">
                <a16:creationId xmlns:a16="http://schemas.microsoft.com/office/drawing/2014/main" id="{2CB8D76E-681D-4788-A91F-1CE219BEF3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30" y="2099149"/>
            <a:ext cx="6399556" cy="3766176"/>
          </a:xfrm>
          <a:prstGeom prst="rect">
            <a:avLst/>
          </a:prstGeom>
        </p:spPr>
      </p:pic>
      <p:pic>
        <p:nvPicPr>
          <p:cNvPr id="2049" name="Image 2048">
            <a:extLst>
              <a:ext uri="{FF2B5EF4-FFF2-40B4-BE49-F238E27FC236}">
                <a16:creationId xmlns:a16="http://schemas.microsoft.com/office/drawing/2014/main" id="{4E20EF86-E36F-4CDE-BE8A-0F0312AFFD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3130" y="2097106"/>
            <a:ext cx="6399556" cy="3766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41884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Image 56">
            <a:extLst>
              <a:ext uri="{FF2B5EF4-FFF2-40B4-BE49-F238E27FC236}">
                <a16:creationId xmlns:a16="http://schemas.microsoft.com/office/drawing/2014/main" id="{D6767F85-C513-4B8E-B067-6CD72A6856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2211" y="2789453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Expérimentation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3B3F7DC-17E8-483A-B31C-53E7A05693DE}"/>
              </a:ext>
            </a:extLst>
          </p:cNvPr>
          <p:cNvSpPr txBox="1"/>
          <p:nvPr/>
        </p:nvSpPr>
        <p:spPr>
          <a:xfrm>
            <a:off x="5020143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Environnements</a:t>
            </a:r>
            <a:r>
              <a:rPr lang="fr-FR" sz="2400" dirty="0"/>
              <a:t> </a:t>
            </a:r>
          </a:p>
        </p:txBody>
      </p:sp>
      <p:pic>
        <p:nvPicPr>
          <p:cNvPr id="44" name="Picture 2" descr="[resize output image]">
            <a:extLst>
              <a:ext uri="{FF2B5EF4-FFF2-40B4-BE49-F238E27FC236}">
                <a16:creationId xmlns:a16="http://schemas.microsoft.com/office/drawing/2014/main" id="{A0D76F96-E3CA-4C9E-8005-CDD32D56C56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5965" y="2801922"/>
            <a:ext cx="2857500" cy="28575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7" name="ZoneTexte 46">
            <a:extLst>
              <a:ext uri="{FF2B5EF4-FFF2-40B4-BE49-F238E27FC236}">
                <a16:creationId xmlns:a16="http://schemas.microsoft.com/office/drawing/2014/main" id="{8A97A469-31F9-4FE5-977F-C86B8FAD0868}"/>
              </a:ext>
            </a:extLst>
          </p:cNvPr>
          <p:cNvSpPr txBox="1"/>
          <p:nvPr/>
        </p:nvSpPr>
        <p:spPr>
          <a:xfrm>
            <a:off x="2292612" y="2142705"/>
            <a:ext cx="267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Test de motricité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75A1041-18EF-445C-89C9-E18C7C3A730A}"/>
              </a:ext>
            </a:extLst>
          </p:cNvPr>
          <p:cNvSpPr txBox="1"/>
          <p:nvPr/>
        </p:nvSpPr>
        <p:spPr>
          <a:xfrm>
            <a:off x="7005606" y="2136458"/>
            <a:ext cx="316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Compétition de Sumo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F05C8592-FB1D-4368-A3E1-CF36824918F7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13945F24-A0E4-4BAF-9351-E785DD037E6D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7738B9C8-4BAB-4B8D-B8F0-846D8FA0835D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4764B823-72CA-4E79-BD63-A91A65A575A5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AE9989E2-1FEF-4370-B34B-D062F3D6493F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4278BF93-3186-41B5-9E7A-5C71F07F4C22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3275F62B-1CD0-4123-8B71-0D007017F441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C4B25D-38EE-4662-84E7-6C8C37CA9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4081927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>
            <a:extLst>
              <a:ext uri="{FF2B5EF4-FFF2-40B4-BE49-F238E27FC236}">
                <a16:creationId xmlns:a16="http://schemas.microsoft.com/office/drawing/2014/main" id="{560CF4E6-5341-4863-A60D-4B2F642A8069}"/>
              </a:ext>
            </a:extLst>
          </p:cNvPr>
          <p:cNvSpPr txBox="1"/>
          <p:nvPr/>
        </p:nvSpPr>
        <p:spPr>
          <a:xfrm>
            <a:off x="338888" y="386955"/>
            <a:ext cx="703256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600" b="1" dirty="0"/>
              <a:t>Expérimentation</a:t>
            </a:r>
          </a:p>
        </p:txBody>
      </p:sp>
      <p:sp>
        <p:nvSpPr>
          <p:cNvPr id="42" name="ZoneTexte 41">
            <a:extLst>
              <a:ext uri="{FF2B5EF4-FFF2-40B4-BE49-F238E27FC236}">
                <a16:creationId xmlns:a16="http://schemas.microsoft.com/office/drawing/2014/main" id="{A3B3F7DC-17E8-483A-B31C-53E7A05693DE}"/>
              </a:ext>
            </a:extLst>
          </p:cNvPr>
          <p:cNvSpPr txBox="1"/>
          <p:nvPr/>
        </p:nvSpPr>
        <p:spPr>
          <a:xfrm>
            <a:off x="5020143" y="1198578"/>
            <a:ext cx="42525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i="1" dirty="0"/>
              <a:t>Paramètres</a:t>
            </a:r>
            <a:r>
              <a:rPr lang="fr-FR" sz="2400" dirty="0"/>
              <a:t> 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8A97A469-31F9-4FE5-977F-C86B8FAD0868}"/>
              </a:ext>
            </a:extLst>
          </p:cNvPr>
          <p:cNvSpPr txBox="1"/>
          <p:nvPr/>
        </p:nvSpPr>
        <p:spPr>
          <a:xfrm>
            <a:off x="496933" y="2275652"/>
            <a:ext cx="26766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Morphologies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A75A1041-18EF-445C-89C9-E18C7C3A730A}"/>
              </a:ext>
            </a:extLst>
          </p:cNvPr>
          <p:cNvSpPr txBox="1"/>
          <p:nvPr/>
        </p:nvSpPr>
        <p:spPr>
          <a:xfrm>
            <a:off x="4390374" y="2275652"/>
            <a:ext cx="31619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Politiques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D84CFB49-6C88-4464-A14B-9731A2B23A75}"/>
              </a:ext>
            </a:extLst>
          </p:cNvPr>
          <p:cNvSpPr txBox="1"/>
          <p:nvPr/>
        </p:nvSpPr>
        <p:spPr>
          <a:xfrm>
            <a:off x="8484060" y="2275652"/>
            <a:ext cx="3205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Méthodes d’adaptation</a:t>
            </a:r>
          </a:p>
        </p:txBody>
      </p:sp>
      <p:pic>
        <p:nvPicPr>
          <p:cNvPr id="52" name="Image 51">
            <a:extLst>
              <a:ext uri="{FF2B5EF4-FFF2-40B4-BE49-F238E27FC236}">
                <a16:creationId xmlns:a16="http://schemas.microsoft.com/office/drawing/2014/main" id="{47367977-DD47-4DBB-8F45-629FE45A383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0542" y="2737316"/>
            <a:ext cx="1513088" cy="1289415"/>
          </a:xfrm>
          <a:prstGeom prst="rect">
            <a:avLst/>
          </a:prstGeom>
        </p:spPr>
      </p:pic>
      <p:pic>
        <p:nvPicPr>
          <p:cNvPr id="53" name="Image 52">
            <a:extLst>
              <a:ext uri="{FF2B5EF4-FFF2-40B4-BE49-F238E27FC236}">
                <a16:creationId xmlns:a16="http://schemas.microsoft.com/office/drawing/2014/main" id="{0FDEC72E-02FC-4D2F-8D97-50AA0948F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910" y="4300501"/>
            <a:ext cx="1735274" cy="1538976"/>
          </a:xfrm>
          <a:prstGeom prst="rect">
            <a:avLst/>
          </a:prstGeom>
        </p:spPr>
      </p:pic>
      <p:pic>
        <p:nvPicPr>
          <p:cNvPr id="54" name="Image 53">
            <a:extLst>
              <a:ext uri="{FF2B5EF4-FFF2-40B4-BE49-F238E27FC236}">
                <a16:creationId xmlns:a16="http://schemas.microsoft.com/office/drawing/2014/main" id="{7E0E5A76-6CC2-4322-AC95-D97C874D5F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888" y="3337198"/>
            <a:ext cx="1223905" cy="1211542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659E56C0-ACCB-49D2-8EDB-0012EA10AA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3890" y="2697925"/>
            <a:ext cx="1364742" cy="1368196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50CBE33-CC0F-4CDE-8F84-97B898101FA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5997" y="4327851"/>
            <a:ext cx="1480528" cy="1484276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A69BACD7-F5AC-4BFD-8ED5-AA41D61EF4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8632" y="3352726"/>
            <a:ext cx="1535090" cy="1538976"/>
          </a:xfrm>
          <a:prstGeom prst="rect">
            <a:avLst/>
          </a:prstGeom>
        </p:spPr>
      </p:pic>
      <p:sp>
        <p:nvSpPr>
          <p:cNvPr id="56" name="ZoneTexte 55">
            <a:extLst>
              <a:ext uri="{FF2B5EF4-FFF2-40B4-BE49-F238E27FC236}">
                <a16:creationId xmlns:a16="http://schemas.microsoft.com/office/drawing/2014/main" id="{37882CCA-FE3B-4A0C-B061-42CFDD521F6B}"/>
              </a:ext>
            </a:extLst>
          </p:cNvPr>
          <p:cNvSpPr txBox="1"/>
          <p:nvPr/>
        </p:nvSpPr>
        <p:spPr>
          <a:xfrm rot="2293351">
            <a:off x="814156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Contexte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AC7B98BC-3947-4D60-8D52-653C409F5C8A}"/>
              </a:ext>
            </a:extLst>
          </p:cNvPr>
          <p:cNvSpPr txBox="1"/>
          <p:nvPr/>
        </p:nvSpPr>
        <p:spPr>
          <a:xfrm rot="2293351">
            <a:off x="8669573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Prérequis</a:t>
            </a:r>
          </a:p>
        </p:txBody>
      </p:sp>
      <p:sp>
        <p:nvSpPr>
          <p:cNvPr id="58" name="ZoneTexte 57">
            <a:extLst>
              <a:ext uri="{FF2B5EF4-FFF2-40B4-BE49-F238E27FC236}">
                <a16:creationId xmlns:a16="http://schemas.microsoft.com/office/drawing/2014/main" id="{B1EFA3BF-E202-462C-B798-42028FED6966}"/>
              </a:ext>
            </a:extLst>
          </p:cNvPr>
          <p:cNvSpPr txBox="1"/>
          <p:nvPr/>
        </p:nvSpPr>
        <p:spPr>
          <a:xfrm rot="2293351">
            <a:off x="9065698" y="690103"/>
            <a:ext cx="2362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Travaux connexes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17A5C34-BF42-42A0-9D17-5D28CEDDF9D7}"/>
              </a:ext>
            </a:extLst>
          </p:cNvPr>
          <p:cNvSpPr txBox="1"/>
          <p:nvPr/>
        </p:nvSpPr>
        <p:spPr>
          <a:xfrm rot="2293351">
            <a:off x="9673539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latin typeface="Lucida Sans" panose="020B0602030504020204" pitchFamily="34" charset="0"/>
              </a:rPr>
              <a:t>Proposition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55B75E57-2B6D-4B03-9A96-CE36E1444D93}"/>
              </a:ext>
            </a:extLst>
          </p:cNvPr>
          <p:cNvSpPr txBox="1"/>
          <p:nvPr/>
        </p:nvSpPr>
        <p:spPr>
          <a:xfrm rot="2293351">
            <a:off x="1021307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Résultats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DFBF4595-210E-4E32-9D0B-D47022A22903}"/>
              </a:ext>
            </a:extLst>
          </p:cNvPr>
          <p:cNvSpPr txBox="1"/>
          <p:nvPr/>
        </p:nvSpPr>
        <p:spPr>
          <a:xfrm rot="2293351">
            <a:off x="10717217" y="384599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Critique</a:t>
            </a:r>
          </a:p>
        </p:txBody>
      </p:sp>
      <p:sp>
        <p:nvSpPr>
          <p:cNvPr id="62" name="ZoneTexte 61">
            <a:extLst>
              <a:ext uri="{FF2B5EF4-FFF2-40B4-BE49-F238E27FC236}">
                <a16:creationId xmlns:a16="http://schemas.microsoft.com/office/drawing/2014/main" id="{D270E2B3-1981-4C9F-B2AA-FA95F71D6C2B}"/>
              </a:ext>
            </a:extLst>
          </p:cNvPr>
          <p:cNvSpPr txBox="1"/>
          <p:nvPr/>
        </p:nvSpPr>
        <p:spPr>
          <a:xfrm rot="2293351">
            <a:off x="11229319" y="395684"/>
            <a:ext cx="137458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Lucida Sans" panose="020B0602030504020204" pitchFamily="34" charset="0"/>
              </a:rPr>
              <a:t>Conclusion</a:t>
            </a:r>
          </a:p>
        </p:txBody>
      </p:sp>
      <p:sp>
        <p:nvSpPr>
          <p:cNvPr id="12" name="Espace réservé du numéro de diapositive 11">
            <a:extLst>
              <a:ext uri="{FF2B5EF4-FFF2-40B4-BE49-F238E27FC236}">
                <a16:creationId xmlns:a16="http://schemas.microsoft.com/office/drawing/2014/main" id="{C026F199-45F3-4062-ACF4-97BB4F99D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BB04CB-A635-4D53-9F58-7FC18731AECC}" type="slidenum">
              <a:rPr lang="fr-FR" smtClean="0"/>
              <a:t>9</a:t>
            </a:fld>
            <a:endParaRPr lang="fr-FR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FB04A7F-66C0-4304-ABAE-AA5150F648E2}"/>
              </a:ext>
            </a:extLst>
          </p:cNvPr>
          <p:cNvSpPr txBox="1"/>
          <p:nvPr/>
        </p:nvSpPr>
        <p:spPr>
          <a:xfrm>
            <a:off x="9660912" y="2837964"/>
            <a:ext cx="74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5400" dirty="0"/>
              <a:t>∅</a:t>
            </a:r>
          </a:p>
        </p:txBody>
      </p:sp>
      <p:sp>
        <p:nvSpPr>
          <p:cNvPr id="63" name="ZoneTexte 62">
            <a:extLst>
              <a:ext uri="{FF2B5EF4-FFF2-40B4-BE49-F238E27FC236}">
                <a16:creationId xmlns:a16="http://schemas.microsoft.com/office/drawing/2014/main" id="{4CA2569B-E12A-4DAC-AB68-FE4E910E1F9C}"/>
              </a:ext>
            </a:extLst>
          </p:cNvPr>
          <p:cNvSpPr txBox="1"/>
          <p:nvPr/>
        </p:nvSpPr>
        <p:spPr>
          <a:xfrm>
            <a:off x="8596284" y="3780299"/>
            <a:ext cx="2981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 err="1"/>
              <a:t>Tracking</a:t>
            </a:r>
            <a:r>
              <a:rPr lang="fr-FR" sz="3600" dirty="0"/>
              <a:t> (PPO)</a:t>
            </a:r>
          </a:p>
        </p:txBody>
      </p:sp>
      <p:sp>
        <p:nvSpPr>
          <p:cNvPr id="64" name="ZoneTexte 63">
            <a:extLst>
              <a:ext uri="{FF2B5EF4-FFF2-40B4-BE49-F238E27FC236}">
                <a16:creationId xmlns:a16="http://schemas.microsoft.com/office/drawing/2014/main" id="{334BF285-709A-49C4-ADB3-3A9751061ABD}"/>
              </a:ext>
            </a:extLst>
          </p:cNvPr>
          <p:cNvSpPr txBox="1"/>
          <p:nvPr/>
        </p:nvSpPr>
        <p:spPr>
          <a:xfrm>
            <a:off x="8112927" y="5072187"/>
            <a:ext cx="39482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Méta-apprentissage</a:t>
            </a:r>
          </a:p>
        </p:txBody>
      </p:sp>
      <p:sp>
        <p:nvSpPr>
          <p:cNvPr id="65" name="ZoneTexte 64">
            <a:extLst>
              <a:ext uri="{FF2B5EF4-FFF2-40B4-BE49-F238E27FC236}">
                <a16:creationId xmlns:a16="http://schemas.microsoft.com/office/drawing/2014/main" id="{305AAFB3-52BB-4AEC-AC22-98E0D6A39E34}"/>
              </a:ext>
            </a:extLst>
          </p:cNvPr>
          <p:cNvSpPr txBox="1"/>
          <p:nvPr/>
        </p:nvSpPr>
        <p:spPr>
          <a:xfrm>
            <a:off x="8682948" y="4434031"/>
            <a:ext cx="276506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3600" dirty="0"/>
              <a:t>Implicite (RL²)</a:t>
            </a:r>
          </a:p>
        </p:txBody>
      </p:sp>
      <p:sp>
        <p:nvSpPr>
          <p:cNvPr id="66" name="ZoneTexte 65">
            <a:extLst>
              <a:ext uri="{FF2B5EF4-FFF2-40B4-BE49-F238E27FC236}">
                <a16:creationId xmlns:a16="http://schemas.microsoft.com/office/drawing/2014/main" id="{6C17568A-58E8-47EC-B47E-6FDA944974B6}"/>
              </a:ext>
            </a:extLst>
          </p:cNvPr>
          <p:cNvSpPr txBox="1"/>
          <p:nvPr/>
        </p:nvSpPr>
        <p:spPr>
          <a:xfrm>
            <a:off x="4390374" y="5722523"/>
            <a:ext cx="27560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Source de l’image :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Fjodor</a:t>
            </a:r>
            <a:r>
              <a:rPr lang="fr-FR" sz="1400" i="1" dirty="0">
                <a:solidFill>
                  <a:schemeClr val="accent1">
                    <a:lumMod val="40000"/>
                    <a:lumOff val="60000"/>
                  </a:schemeClr>
                </a:solidFill>
              </a:rPr>
              <a:t> Van </a:t>
            </a:r>
            <a:r>
              <a:rPr lang="fr-FR" sz="1400" i="1" dirty="0" err="1">
                <a:solidFill>
                  <a:schemeClr val="accent1">
                    <a:lumMod val="40000"/>
                    <a:lumOff val="60000"/>
                  </a:schemeClr>
                </a:solidFill>
              </a:rPr>
              <a:t>Veen</a:t>
            </a:r>
            <a:endParaRPr lang="fr-FR" sz="14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  <a:p>
            <a:endParaRPr lang="fr-FR" sz="1400" i="1" dirty="0">
              <a:solidFill>
                <a:schemeClr val="accent1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67" name="ZoneTexte 66">
            <a:extLst>
              <a:ext uri="{FF2B5EF4-FFF2-40B4-BE49-F238E27FC236}">
                <a16:creationId xmlns:a16="http://schemas.microsoft.com/office/drawing/2014/main" id="{50792C69-E523-4F42-BE44-EA65F4BC6061}"/>
              </a:ext>
            </a:extLst>
          </p:cNvPr>
          <p:cNvSpPr txBox="1"/>
          <p:nvPr/>
        </p:nvSpPr>
        <p:spPr>
          <a:xfrm>
            <a:off x="5097970" y="3673766"/>
            <a:ext cx="927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MLP</a:t>
            </a:r>
          </a:p>
        </p:txBody>
      </p:sp>
      <p:sp>
        <p:nvSpPr>
          <p:cNvPr id="68" name="ZoneTexte 67">
            <a:extLst>
              <a:ext uri="{FF2B5EF4-FFF2-40B4-BE49-F238E27FC236}">
                <a16:creationId xmlns:a16="http://schemas.microsoft.com/office/drawing/2014/main" id="{3F43A54A-2BAB-40BD-AA0D-6FFEAF6F2896}"/>
              </a:ext>
            </a:extLst>
          </p:cNvPr>
          <p:cNvSpPr txBox="1"/>
          <p:nvPr/>
        </p:nvSpPr>
        <p:spPr>
          <a:xfrm>
            <a:off x="6583575" y="4397436"/>
            <a:ext cx="11256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LSTM</a:t>
            </a:r>
          </a:p>
        </p:txBody>
      </p:sp>
      <p:sp>
        <p:nvSpPr>
          <p:cNvPr id="69" name="ZoneTexte 68">
            <a:extLst>
              <a:ext uri="{FF2B5EF4-FFF2-40B4-BE49-F238E27FC236}">
                <a16:creationId xmlns:a16="http://schemas.microsoft.com/office/drawing/2014/main" id="{B2349CFF-6C5C-411C-83F6-DFBB7EECFBBA}"/>
              </a:ext>
            </a:extLst>
          </p:cNvPr>
          <p:cNvSpPr txBox="1"/>
          <p:nvPr/>
        </p:nvSpPr>
        <p:spPr>
          <a:xfrm>
            <a:off x="5598221" y="5195298"/>
            <a:ext cx="92785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RL²</a:t>
            </a:r>
          </a:p>
        </p:txBody>
      </p:sp>
    </p:spTree>
    <p:extLst>
      <p:ext uri="{BB962C8B-B14F-4D97-AF65-F5344CB8AC3E}">
        <p14:creationId xmlns:p14="http://schemas.microsoft.com/office/powerpoint/2010/main" val="2047940630"/>
      </p:ext>
    </p:extLst>
  </p:cSld>
  <p:clrMapOvr>
    <a:masterClrMapping/>
  </p:clrMapOvr>
</p:sld>
</file>

<file path=ppt/theme/theme1.xml><?xml version="1.0" encoding="utf-8"?>
<a:theme xmlns:a="http://schemas.openxmlformats.org/drawingml/2006/main" name="Métropolitain">
  <a:themeElements>
    <a:clrScheme name="Métropolitain">
      <a:dk1>
        <a:sysClr val="windowText" lastClr="000000"/>
      </a:dk1>
      <a:lt1>
        <a:sysClr val="window" lastClr="FFFFFF"/>
      </a:lt1>
      <a:dk2>
        <a:srgbClr val="424456"/>
      </a:dk2>
      <a:lt2>
        <a:srgbClr val="DEDEDE"/>
      </a:lt2>
      <a:accent1>
        <a:srgbClr val="53548A"/>
      </a:accent1>
      <a:accent2>
        <a:srgbClr val="438086"/>
      </a:accent2>
      <a:accent3>
        <a:srgbClr val="A04DA3"/>
      </a:accent3>
      <a:accent4>
        <a:srgbClr val="C4652D"/>
      </a:accent4>
      <a:accent5>
        <a:srgbClr val="8B5D3D"/>
      </a:accent5>
      <a:accent6>
        <a:srgbClr val="5C92B5"/>
      </a:accent6>
      <a:hlink>
        <a:srgbClr val="67AFBD"/>
      </a:hlink>
      <a:folHlink>
        <a:srgbClr val="C2A874"/>
      </a:folHlink>
    </a:clrScheme>
    <a:fontScheme name="Métropolitai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étropolitai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44E3BB9A-3BF5-4BE4-90CF-48BFABC78514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TM03457491[[fn=Métropolitain]]</Template>
  <TotalTime>891</TotalTime>
  <Words>310</Words>
  <Application>Microsoft Office PowerPoint</Application>
  <PresentationFormat>Grand écran</PresentationFormat>
  <Paragraphs>192</Paragraphs>
  <Slides>15</Slides>
  <Notes>1</Notes>
  <HiddenSlides>1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Lucida Sans</vt:lpstr>
      <vt:lpstr>Métropolitain</vt:lpstr>
      <vt:lpstr>Adaptation continue en environnement non stationnaire et compétitif via méta-apprentissage Al-Shedivat et al. ICLR 2018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Simon Lecoq</dc:creator>
  <cp:lastModifiedBy>Simon Lecoq</cp:lastModifiedBy>
  <cp:revision>40</cp:revision>
  <dcterms:created xsi:type="dcterms:W3CDTF">2018-10-14T14:02:01Z</dcterms:created>
  <dcterms:modified xsi:type="dcterms:W3CDTF">2018-10-15T04:54:31Z</dcterms:modified>
</cp:coreProperties>
</file>